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Montserrat-regular.fnt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4d291d44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4d291d44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4d291d44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4d291d44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48ec5a6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48ec5a6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48ec5a670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48ec5a670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48ec5a67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48ec5a67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48ec5a67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48ec5a67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48ec5a67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48ec5a67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48ec5a67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48ec5a67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48ec5a670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48ec5a670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48ec5a67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48ec5a67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48ec5a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48ec5a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48ec5a67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48ec5a67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48ec5a67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48ec5a67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48ec5a67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48ec5a67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4d291d4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4d291d4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4d291d44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4d291d44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4d291d44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4d291d44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4d291d44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4d291d44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4d291d44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4d291d44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9" name="Shape 259"/>
        <p:cNvGrpSpPr/>
        <p:nvPr/>
      </p:nvGrpSpPr>
      <p:grpSpPr>
        <a:xfrm>
          <a:off x="0" y="0"/>
          <a:ext cx="0" cy="0"/>
          <a:chOff x="0" y="0"/>
          <a:chExt cx="0" cy="0"/>
        </a:xfrm>
      </p:grpSpPr>
      <p:sp>
        <p:nvSpPr>
          <p:cNvPr id="260" name="Google Shape;260;p26"/>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6"/>
          <p:cNvGrpSpPr/>
          <p:nvPr/>
        </p:nvGrpSpPr>
        <p:grpSpPr>
          <a:xfrm>
            <a:off x="0" y="490"/>
            <a:ext cx="5153705" cy="5134399"/>
            <a:chOff x="0" y="75"/>
            <a:chExt cx="5153705" cy="5152950"/>
          </a:xfrm>
        </p:grpSpPr>
        <p:sp>
          <p:nvSpPr>
            <p:cNvPr id="262" name="Google Shape;262;p2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67" name="Google Shape;267;p26"/>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68" name="Google Shape;26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9" name="Shape 269"/>
        <p:cNvGrpSpPr/>
        <p:nvPr/>
      </p:nvGrpSpPr>
      <p:grpSpPr>
        <a:xfrm>
          <a:off x="0" y="0"/>
          <a:ext cx="0" cy="0"/>
          <a:chOff x="0" y="0"/>
          <a:chExt cx="0" cy="0"/>
        </a:xfrm>
      </p:grpSpPr>
      <p:grpSp>
        <p:nvGrpSpPr>
          <p:cNvPr id="270" name="Google Shape;270;p27"/>
          <p:cNvGrpSpPr/>
          <p:nvPr/>
        </p:nvGrpSpPr>
        <p:grpSpPr>
          <a:xfrm>
            <a:off x="4406400" y="0"/>
            <a:ext cx="4737600" cy="5143065"/>
            <a:chOff x="4406400" y="0"/>
            <a:chExt cx="4737600" cy="5143065"/>
          </a:xfrm>
        </p:grpSpPr>
        <p:sp>
          <p:nvSpPr>
            <p:cNvPr id="271" name="Google Shape;271;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1" name="Shape 291"/>
        <p:cNvGrpSpPr/>
        <p:nvPr/>
      </p:nvGrpSpPr>
      <p:grpSpPr>
        <a:xfrm>
          <a:off x="0" y="0"/>
          <a:ext cx="0" cy="0"/>
          <a:chOff x="0" y="0"/>
          <a:chExt cx="0" cy="0"/>
        </a:xfrm>
      </p:grpSpPr>
      <p:grpSp>
        <p:nvGrpSpPr>
          <p:cNvPr id="292" name="Google Shape;292;p28"/>
          <p:cNvGrpSpPr/>
          <p:nvPr/>
        </p:nvGrpSpPr>
        <p:grpSpPr>
          <a:xfrm>
            <a:off x="0" y="381001"/>
            <a:ext cx="1037850" cy="1016287"/>
            <a:chOff x="0" y="381001"/>
            <a:chExt cx="1037850" cy="1016287"/>
          </a:xfrm>
        </p:grpSpPr>
        <p:sp>
          <p:nvSpPr>
            <p:cNvPr id="293" name="Google Shape;29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6" name="Google Shape;296;p28"/>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8" name="Shape 298"/>
        <p:cNvGrpSpPr/>
        <p:nvPr/>
      </p:nvGrpSpPr>
      <p:grpSpPr>
        <a:xfrm>
          <a:off x="0" y="0"/>
          <a:ext cx="0" cy="0"/>
          <a:chOff x="0" y="0"/>
          <a:chExt cx="0" cy="0"/>
        </a:xfrm>
      </p:grpSpPr>
      <p:grpSp>
        <p:nvGrpSpPr>
          <p:cNvPr id="299" name="Google Shape;299;p29"/>
          <p:cNvGrpSpPr/>
          <p:nvPr/>
        </p:nvGrpSpPr>
        <p:grpSpPr>
          <a:xfrm>
            <a:off x="0" y="381001"/>
            <a:ext cx="1037850" cy="1016287"/>
            <a:chOff x="0" y="381001"/>
            <a:chExt cx="1037850" cy="1016287"/>
          </a:xfrm>
        </p:grpSpPr>
        <p:sp>
          <p:nvSpPr>
            <p:cNvPr id="300" name="Google Shape;300;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3" name="Google Shape;303;p29"/>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4" name="Google Shape;304;p2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6" name="Shape 306"/>
        <p:cNvGrpSpPr/>
        <p:nvPr/>
      </p:nvGrpSpPr>
      <p:grpSpPr>
        <a:xfrm>
          <a:off x="0" y="0"/>
          <a:ext cx="0" cy="0"/>
          <a:chOff x="0" y="0"/>
          <a:chExt cx="0" cy="0"/>
        </a:xfrm>
      </p:grpSpPr>
      <p:grpSp>
        <p:nvGrpSpPr>
          <p:cNvPr id="307" name="Google Shape;307;p30"/>
          <p:cNvGrpSpPr/>
          <p:nvPr/>
        </p:nvGrpSpPr>
        <p:grpSpPr>
          <a:xfrm>
            <a:off x="0" y="381001"/>
            <a:ext cx="1037850" cy="1016287"/>
            <a:chOff x="0" y="381001"/>
            <a:chExt cx="1037850" cy="1016287"/>
          </a:xfrm>
        </p:grpSpPr>
        <p:sp>
          <p:nvSpPr>
            <p:cNvPr id="308" name="Google Shape;308;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1" name="Google Shape;31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2" name="Shape 312"/>
        <p:cNvGrpSpPr/>
        <p:nvPr/>
      </p:nvGrpSpPr>
      <p:grpSpPr>
        <a:xfrm>
          <a:off x="0" y="0"/>
          <a:ext cx="0" cy="0"/>
          <a:chOff x="0" y="0"/>
          <a:chExt cx="0" cy="0"/>
        </a:xfrm>
      </p:grpSpPr>
      <p:grpSp>
        <p:nvGrpSpPr>
          <p:cNvPr id="313" name="Google Shape;313;p31"/>
          <p:cNvGrpSpPr/>
          <p:nvPr/>
        </p:nvGrpSpPr>
        <p:grpSpPr>
          <a:xfrm>
            <a:off x="0" y="381001"/>
            <a:ext cx="1037850" cy="1016287"/>
            <a:chOff x="0" y="381001"/>
            <a:chExt cx="1037850" cy="1016287"/>
          </a:xfrm>
        </p:grpSpPr>
        <p:sp>
          <p:nvSpPr>
            <p:cNvPr id="314" name="Google Shape;314;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7" name="Google Shape;317;p31"/>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18" name="Google Shape;3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19" name="Shape 319"/>
        <p:cNvGrpSpPr/>
        <p:nvPr/>
      </p:nvGrpSpPr>
      <p:grpSpPr>
        <a:xfrm>
          <a:off x="0" y="0"/>
          <a:ext cx="0" cy="0"/>
          <a:chOff x="0" y="0"/>
          <a:chExt cx="0" cy="0"/>
        </a:xfrm>
      </p:grpSpPr>
      <p:grpSp>
        <p:nvGrpSpPr>
          <p:cNvPr id="320" name="Google Shape;320;p32"/>
          <p:cNvGrpSpPr/>
          <p:nvPr/>
        </p:nvGrpSpPr>
        <p:grpSpPr>
          <a:xfrm>
            <a:off x="4406400" y="0"/>
            <a:ext cx="4737600" cy="5143500"/>
            <a:chOff x="4406400" y="0"/>
            <a:chExt cx="4737600" cy="5143500"/>
          </a:xfrm>
        </p:grpSpPr>
        <p:sp>
          <p:nvSpPr>
            <p:cNvPr id="321" name="Google Shape;321;p3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2"/>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1" name="Shape 341"/>
        <p:cNvGrpSpPr/>
        <p:nvPr/>
      </p:nvGrpSpPr>
      <p:grpSpPr>
        <a:xfrm>
          <a:off x="0" y="0"/>
          <a:ext cx="0" cy="0"/>
          <a:chOff x="0" y="0"/>
          <a:chExt cx="0" cy="0"/>
        </a:xfrm>
      </p:grpSpPr>
      <p:grpSp>
        <p:nvGrpSpPr>
          <p:cNvPr id="342" name="Google Shape;342;p33"/>
          <p:cNvGrpSpPr/>
          <p:nvPr/>
        </p:nvGrpSpPr>
        <p:grpSpPr>
          <a:xfrm>
            <a:off x="0" y="381001"/>
            <a:ext cx="1037850" cy="1016287"/>
            <a:chOff x="0" y="381001"/>
            <a:chExt cx="1037850" cy="1016287"/>
          </a:xfrm>
        </p:grpSpPr>
        <p:sp>
          <p:nvSpPr>
            <p:cNvPr id="343" name="Google Shape;34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3"/>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6" name="Google Shape;346;p33"/>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47" name="Google Shape;347;p33"/>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8" name="Google Shape;34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9" name="Shape 349"/>
        <p:cNvGrpSpPr/>
        <p:nvPr/>
      </p:nvGrpSpPr>
      <p:grpSpPr>
        <a:xfrm>
          <a:off x="0" y="0"/>
          <a:ext cx="0" cy="0"/>
          <a:chOff x="0" y="0"/>
          <a:chExt cx="0" cy="0"/>
        </a:xfrm>
      </p:grpSpPr>
      <p:grpSp>
        <p:nvGrpSpPr>
          <p:cNvPr id="350" name="Google Shape;350;p34"/>
          <p:cNvGrpSpPr/>
          <p:nvPr/>
        </p:nvGrpSpPr>
        <p:grpSpPr>
          <a:xfrm>
            <a:off x="0" y="4128572"/>
            <a:ext cx="698925" cy="684657"/>
            <a:chOff x="0" y="3785672"/>
            <a:chExt cx="698925" cy="684657"/>
          </a:xfrm>
        </p:grpSpPr>
        <p:sp>
          <p:nvSpPr>
            <p:cNvPr id="351" name="Google Shape;351;p3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4"/>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354" name="Google Shape;35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5" name="Shape 355"/>
        <p:cNvGrpSpPr/>
        <p:nvPr/>
      </p:nvGrpSpPr>
      <p:grpSpPr>
        <a:xfrm>
          <a:off x="0" y="0"/>
          <a:ext cx="0" cy="0"/>
          <a:chOff x="0" y="0"/>
          <a:chExt cx="0" cy="0"/>
        </a:xfrm>
      </p:grpSpPr>
      <p:grpSp>
        <p:nvGrpSpPr>
          <p:cNvPr id="356" name="Google Shape;356;p35"/>
          <p:cNvGrpSpPr/>
          <p:nvPr/>
        </p:nvGrpSpPr>
        <p:grpSpPr>
          <a:xfrm>
            <a:off x="4406400" y="0"/>
            <a:ext cx="4737600" cy="5143065"/>
            <a:chOff x="4406400" y="0"/>
            <a:chExt cx="4737600" cy="5143065"/>
          </a:xfrm>
        </p:grpSpPr>
        <p:sp>
          <p:nvSpPr>
            <p:cNvPr id="357" name="Google Shape;357;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76" name="Google Shape;376;p35"/>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77" name="Google Shape;37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57" name="Google Shape;25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58" name="Google Shape;25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www.youtube.com/watch?v=RDo3hBL1rfA"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bl.ocks.org/mbostock/3943967" TargetMode="External"/><Relationship Id="rId4" Type="http://schemas.openxmlformats.org/officeDocument/2006/relationships/hyperlink" Target="http://www.histography.io/" TargetMode="External"/><Relationship Id="rId5" Type="http://schemas.openxmlformats.org/officeDocument/2006/relationships/hyperlink" Target="http://hexgl.bkcore.com/play/" TargetMode="External"/><Relationship Id="rId6" Type="http://schemas.openxmlformats.org/officeDocument/2006/relationships/hyperlink" Target="https://codepen.io/Thibka/full/BRzgOM/" TargetMode="External"/><Relationship Id="rId7" Type="http://schemas.openxmlformats.org/officeDocument/2006/relationships/hyperlink" Target="https://codepen.io/wfuller/full/MGXeav/"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w3schools.com/whatis/whatis_jquery.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www.youtube.com/watch?v=T2mFyPxL-fU" TargetMode="External"/><Relationship Id="rId4" Type="http://schemas.openxmlformats.org/officeDocument/2006/relationships/image" Target="../media/image10.jpg"/><Relationship Id="rId5" Type="http://schemas.openxmlformats.org/officeDocument/2006/relationships/hyperlink" Target="https://www.youtube.com/watch?v=T2mFyPxL-f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lokeshdhakar.com/projects/lightbox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github.com/wsfuller" TargetMode="External"/><Relationship Id="rId4" Type="http://schemas.openxmlformats.org/officeDocument/2006/relationships/hyperlink" Target="https://lokeshdhakar.com/projects/lightbox2/#getting-start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EUAmiIsp2YU"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&amp; jQuery</a:t>
            </a:r>
            <a:endParaRPr/>
          </a:p>
        </p:txBody>
      </p:sp>
      <p:sp>
        <p:nvSpPr>
          <p:cNvPr id="385" name="Google Shape;385;p3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AJAX</a:t>
            </a:r>
            <a:endParaRPr/>
          </a:p>
        </p:txBody>
      </p:sp>
      <p:pic>
        <p:nvPicPr>
          <p:cNvPr descr="This tutorial is an introduction to AJAX, or Asynchronous JavaScript and XML. Watch more at http://www.lynda.com/Facebook-tutorials/Building-Facebook-Applications-PHP-MySQL/107060-2.html?utm_medium=viral&amp;utm_source=youtube&amp;utm_campaign=videoupload-dev-RDo3hBL1rfA.&#10;&#10;&#10;&#10;This tutorial is a single movie from the JavaScript and AJAX course presented by lynda.com author Ray Villalobos. The complete course duration is 1 hour and 12 minutes long and shows how to load dynamic content from JavaScript and jQuery using AJAX methods.&#10;&#10;&quot;Introduction&#10;1. Getting Started&#10;2. Modifying the DOM&#10;3. jQuery AJAX&#10;4. AJAX in Action&#10;5. Conclusion&quot;" id="444" name="Google Shape;444;p46" title="JavaScript and AJAX tutorial: What is AJAX? | lynda.com">
            <a:hlinkClick r:id="rId3"/>
          </p:cNvPr>
          <p:cNvPicPr preferRelativeResize="0"/>
          <p:nvPr/>
        </p:nvPicPr>
        <p:blipFill>
          <a:blip r:embed="rId4">
            <a:alphaModFix/>
          </a:blip>
          <a:stretch>
            <a:fillRect/>
          </a:stretch>
        </p:blipFill>
        <p:spPr>
          <a:xfrm>
            <a:off x="2059350" y="954150"/>
            <a:ext cx="5515200" cy="413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JavaScript Important?</a:t>
            </a:r>
            <a:endParaRPr/>
          </a:p>
        </p:txBody>
      </p:sp>
      <p:sp>
        <p:nvSpPr>
          <p:cNvPr id="450" name="Google Shape;450;p4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Do things HTML &amp; CSS are unable to provide</a:t>
            </a:r>
            <a:endParaRPr/>
          </a:p>
          <a:p>
            <a:pPr indent="-311150" lvl="0" marL="457200" rtl="0" algn="l">
              <a:spcBef>
                <a:spcPts val="0"/>
              </a:spcBef>
              <a:spcAft>
                <a:spcPts val="0"/>
              </a:spcAft>
              <a:buSzPts val="1300"/>
              <a:buChar char="-"/>
            </a:pPr>
            <a:r>
              <a:rPr lang="en"/>
              <a:t>Write Full stack applications</a:t>
            </a:r>
            <a:endParaRPr/>
          </a:p>
          <a:p>
            <a:pPr indent="-298450" lvl="1" marL="914400" rtl="0" algn="l">
              <a:spcBef>
                <a:spcPts val="0"/>
              </a:spcBef>
              <a:spcAft>
                <a:spcPts val="0"/>
              </a:spcAft>
              <a:buSzPts val="1100"/>
              <a:buChar char="-"/>
            </a:pPr>
            <a:r>
              <a:rPr lang="en"/>
              <a:t>Client-Side Scripts</a:t>
            </a:r>
            <a:endParaRPr/>
          </a:p>
          <a:p>
            <a:pPr indent="-298450" lvl="1" marL="914400" rtl="0" algn="l">
              <a:spcBef>
                <a:spcPts val="0"/>
              </a:spcBef>
              <a:spcAft>
                <a:spcPts val="0"/>
              </a:spcAft>
              <a:buSzPts val="1100"/>
              <a:buChar char="-"/>
            </a:pPr>
            <a:r>
              <a:rPr lang="en"/>
              <a:t>Server-Side Code</a:t>
            </a:r>
            <a:endParaRPr/>
          </a:p>
          <a:p>
            <a:pPr indent="-311150" lvl="0" marL="457200" rtl="0" algn="l">
              <a:spcBef>
                <a:spcPts val="0"/>
              </a:spcBef>
              <a:spcAft>
                <a:spcPts val="0"/>
              </a:spcAft>
              <a:buSzPts val="1300"/>
              <a:buChar char="-"/>
            </a:pPr>
            <a:r>
              <a:rPr lang="en"/>
              <a:t>Enhances the user experience</a:t>
            </a:r>
            <a:endParaRPr/>
          </a:p>
          <a:p>
            <a:pPr indent="-311150" lvl="0" marL="457200" rtl="0" algn="l">
              <a:spcBef>
                <a:spcPts val="0"/>
              </a:spcBef>
              <a:spcAft>
                <a:spcPts val="0"/>
              </a:spcAft>
              <a:buSzPts val="1300"/>
              <a:buChar char="-"/>
            </a:pPr>
            <a:r>
              <a:rPr lang="en"/>
              <a:t>Create interactivity </a:t>
            </a:r>
            <a:endParaRPr/>
          </a:p>
          <a:p>
            <a:pPr indent="-311150" lvl="0" marL="457200" rtl="0" algn="l">
              <a:spcBef>
                <a:spcPts val="0"/>
              </a:spcBef>
              <a:spcAft>
                <a:spcPts val="0"/>
              </a:spcAft>
              <a:buSzPts val="1300"/>
              <a:buChar char="-"/>
            </a:pPr>
            <a:r>
              <a:rPr lang="en"/>
              <a:t>Comes in all shapes and sizes</a:t>
            </a:r>
            <a:endParaRPr/>
          </a:p>
          <a:p>
            <a:pPr indent="-298450" lvl="1" marL="914400" rtl="0" algn="l">
              <a:spcBef>
                <a:spcPts val="0"/>
              </a:spcBef>
              <a:spcAft>
                <a:spcPts val="0"/>
              </a:spcAft>
              <a:buSzPts val="1100"/>
              <a:buChar char="-"/>
            </a:pPr>
            <a:r>
              <a:rPr lang="en"/>
              <a:t>Frameworks</a:t>
            </a:r>
            <a:endParaRPr/>
          </a:p>
          <a:p>
            <a:pPr indent="-298450" lvl="1" marL="914400" rtl="0" algn="l">
              <a:spcBef>
                <a:spcPts val="0"/>
              </a:spcBef>
              <a:spcAft>
                <a:spcPts val="0"/>
              </a:spcAft>
              <a:buSzPts val="1100"/>
              <a:buChar char="-"/>
            </a:pPr>
            <a:r>
              <a:rPr lang="en"/>
              <a:t>Libraries</a:t>
            </a:r>
            <a:endParaRPr/>
          </a:p>
          <a:p>
            <a:pPr indent="-298450" lvl="1" marL="914400" rtl="0" algn="l">
              <a:spcBef>
                <a:spcPts val="0"/>
              </a:spcBef>
              <a:spcAft>
                <a:spcPts val="0"/>
              </a:spcAft>
              <a:buSzPts val="1100"/>
              <a:buChar char="-"/>
            </a:pPr>
            <a:r>
              <a:rPr lang="en"/>
              <a:t>Transpilers</a:t>
            </a:r>
            <a:endParaRPr/>
          </a:p>
          <a:p>
            <a:pPr indent="0" lvl="0" marL="0" rtl="0" algn="l">
              <a:spcBef>
                <a:spcPts val="1600"/>
              </a:spcBef>
              <a:spcAft>
                <a:spcPts val="0"/>
              </a:spcAft>
              <a:buNone/>
            </a:pPr>
            <a:r>
              <a:t/>
            </a:r>
            <a:endParaRPr b="1"/>
          </a:p>
          <a:p>
            <a:pPr indent="0" lvl="0" marL="457200" rtl="0" algn="l">
              <a:spcBef>
                <a:spcPts val="1600"/>
              </a:spcBef>
              <a:spcAft>
                <a:spcPts val="1600"/>
              </a:spcAft>
              <a:buNone/>
            </a:pPr>
            <a:r>
              <a:t/>
            </a:r>
            <a:endParaRPr/>
          </a:p>
        </p:txBody>
      </p:sp>
      <p:sp>
        <p:nvSpPr>
          <p:cNvPr id="451" name="Google Shape;451;p4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a:t>
            </a:r>
            <a:endParaRPr/>
          </a:p>
          <a:p>
            <a:pPr indent="-311150" lvl="0" marL="457200" rtl="0" algn="l">
              <a:spcBef>
                <a:spcPts val="1600"/>
              </a:spcBef>
              <a:spcAft>
                <a:spcPts val="0"/>
              </a:spcAft>
              <a:buSzPts val="1300"/>
              <a:buChar char="-"/>
            </a:pPr>
            <a:r>
              <a:rPr lang="en" u="sng">
                <a:solidFill>
                  <a:schemeClr val="hlink"/>
                </a:solidFill>
                <a:hlinkClick r:id="rId3"/>
              </a:rPr>
              <a:t>Analytics</a:t>
            </a:r>
            <a:endParaRPr/>
          </a:p>
          <a:p>
            <a:pPr indent="-311150" lvl="0" marL="457200" rtl="0" algn="l">
              <a:spcBef>
                <a:spcPts val="0"/>
              </a:spcBef>
              <a:spcAft>
                <a:spcPts val="0"/>
              </a:spcAft>
              <a:buSzPts val="1300"/>
              <a:buChar char="-"/>
            </a:pPr>
            <a:r>
              <a:rPr lang="en" u="sng">
                <a:solidFill>
                  <a:schemeClr val="hlink"/>
                </a:solidFill>
                <a:hlinkClick r:id="rId4"/>
              </a:rPr>
              <a:t>Education</a:t>
            </a:r>
            <a:endParaRPr/>
          </a:p>
          <a:p>
            <a:pPr indent="-311150" lvl="0" marL="457200" rtl="0" algn="l">
              <a:spcBef>
                <a:spcPts val="0"/>
              </a:spcBef>
              <a:spcAft>
                <a:spcPts val="0"/>
              </a:spcAft>
              <a:buSzPts val="1300"/>
              <a:buChar char="-"/>
            </a:pPr>
            <a:r>
              <a:rPr lang="en" u="sng">
                <a:solidFill>
                  <a:schemeClr val="hlink"/>
                </a:solidFill>
                <a:hlinkClick r:id="rId5"/>
              </a:rPr>
              <a:t>Games</a:t>
            </a:r>
            <a:endParaRPr/>
          </a:p>
          <a:p>
            <a:pPr indent="-311150" lvl="0" marL="457200" rtl="0" algn="l">
              <a:spcBef>
                <a:spcPts val="0"/>
              </a:spcBef>
              <a:spcAft>
                <a:spcPts val="0"/>
              </a:spcAft>
              <a:buSzPts val="1300"/>
              <a:buChar char="-"/>
            </a:pPr>
            <a:r>
              <a:rPr lang="en" u="sng">
                <a:solidFill>
                  <a:schemeClr val="hlink"/>
                </a:solidFill>
                <a:hlinkClick r:id="rId6"/>
              </a:rPr>
              <a:t>Creativity</a:t>
            </a:r>
            <a:endParaRPr/>
          </a:p>
          <a:p>
            <a:pPr indent="-311150" lvl="0" marL="457200" rtl="0" algn="l">
              <a:spcBef>
                <a:spcPts val="0"/>
              </a:spcBef>
              <a:spcAft>
                <a:spcPts val="0"/>
              </a:spcAft>
              <a:buSzPts val="1300"/>
              <a:buChar char="-"/>
            </a:pPr>
            <a:r>
              <a:rPr lang="en" u="sng">
                <a:solidFill>
                  <a:schemeClr val="hlink"/>
                </a:solidFill>
                <a:hlinkClick r:id="rId7"/>
              </a:rPr>
              <a:t>Flexibility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jQuery?</a:t>
            </a:r>
            <a:endParaRPr/>
          </a:p>
        </p:txBody>
      </p:sp>
      <p:sp>
        <p:nvSpPr>
          <p:cNvPr id="457" name="Google Shape;457;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jQuery is a JavaScript library</a:t>
            </a:r>
            <a:endParaRPr/>
          </a:p>
          <a:p>
            <a:pPr indent="-311150" lvl="0" marL="457200" rtl="0" algn="l">
              <a:spcBef>
                <a:spcPts val="0"/>
              </a:spcBef>
              <a:spcAft>
                <a:spcPts val="0"/>
              </a:spcAft>
              <a:buSzPts val="1300"/>
              <a:buChar char="●"/>
            </a:pPr>
            <a:r>
              <a:rPr lang="en"/>
              <a:t>jQuery greatly simplifies JavaScript programming</a:t>
            </a:r>
            <a:endParaRPr/>
          </a:p>
          <a:p>
            <a:pPr indent="-311150" lvl="0" marL="457200" rtl="0" algn="l">
              <a:spcBef>
                <a:spcPts val="0"/>
              </a:spcBef>
              <a:spcAft>
                <a:spcPts val="0"/>
              </a:spcAft>
              <a:buSzPts val="1300"/>
              <a:buChar char="●"/>
            </a:pPr>
            <a:r>
              <a:rPr lang="en"/>
              <a:t>jQuery is easy to learn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u="sng">
                <a:solidFill>
                  <a:schemeClr val="hlink"/>
                </a:solidFill>
                <a:hlinkClick r:id="rId3"/>
              </a:rPr>
              <a:t>https://www.w3schools.com/whatis/whatis_jquery.asp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jQuery</a:t>
            </a:r>
            <a:endParaRPr/>
          </a:p>
        </p:txBody>
      </p:sp>
      <p:pic>
        <p:nvPicPr>
          <p:cNvPr descr="Want to keep learning? Keep going with our course on Khan Academy!&#10;&#10;Watch the next lesson: https://www.khanacademy.org/computing/computer-programming/html-js-jquery/jquery-dom-access/v/debugging-webpages-with-the-browser-console?utm_source=YT&amp;utm_medium=Desc&amp;utm_campaign=computerprogramming &#10;&#10;Missed the previous lesson? https://www.khanacademy.org/computing/computer-programming/html-js-jquery/jquery-intro/v/jquery-meet-the-inventor?utm_source=YT&amp;utm_medium=Desc&amp;utm_campaign=computerprogramming &#10;&#10;Computer Programming  on Khan Academy: Learn how to program drawings, animations, and games using JavaScript &amp; ProcessingJS, or learn how to create webpages with HTML &amp; CSS. You can share whatever you create, explore what others have created and learn from each other!&#10;&#10;About Khan Academy: Khan Academy offers practice exercises, instructional videos, and a personalized learning dashboard that empower learners to study at their own pace in and outside of the classroom. We tackle math, science, computer programming, history, art history, economics, and more. Our math missions guide learners from kindergarten to calculus using state-of-the-art, adaptive technology that identifies strengths and learning gaps. We've also partnered with institutions like NASA, The Museum of Modern Art, The California Academy of Sciences, and MIT to offer specialized content.&#10;&#10;For free. For everyone. Forever. #YouCanLearnAnything&#10;&#10;Subscribe to Khan Academy’s Computer Programming  channel: https://www.youtube.com/channel/UCzYDKG5mmfPPIosXuQ1PvEA?sub_confirmation=1&#10;Subscribe to Khan Academy: https://www.youtube.com/subscription_center?add_user=khanacademy&#10;&#10;&#10;&#10;&#10;&#10;&#10;&#10;&#10;&#10;&#10;&#10;&#10;&#10;&#10;&#10;&#10;&#10;&#10;&#10;&#10;&#10;&#10;&#10;&#10;&#10;&#10;&#10;&#10;&#10;&#10;&quot;" id="463" name="Google Shape;463;p49" title="What is jQuery? | Computer programming | Khan Academy">
            <a:hlinkClick r:id="rId3"/>
          </p:cNvPr>
          <p:cNvPicPr preferRelativeResize="0"/>
          <p:nvPr/>
        </p:nvPicPr>
        <p:blipFill>
          <a:blip r:embed="rId4">
            <a:alphaModFix/>
          </a:blip>
          <a:stretch>
            <a:fillRect/>
          </a:stretch>
        </p:blipFill>
        <p:spPr>
          <a:xfrm>
            <a:off x="2530950" y="1094475"/>
            <a:ext cx="4572000" cy="3429000"/>
          </a:xfrm>
          <a:prstGeom prst="rect">
            <a:avLst/>
          </a:prstGeom>
          <a:noFill/>
          <a:ln>
            <a:noFill/>
          </a:ln>
        </p:spPr>
      </p:pic>
      <p:sp>
        <p:nvSpPr>
          <p:cNvPr id="464" name="Google Shape;464;p49"/>
          <p:cNvSpPr txBox="1"/>
          <p:nvPr/>
        </p:nvSpPr>
        <p:spPr>
          <a:xfrm>
            <a:off x="4296450" y="4656400"/>
            <a:ext cx="10410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jQuery Lightbox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up your class-directory</a:t>
            </a:r>
            <a:endParaRPr/>
          </a:p>
        </p:txBody>
      </p:sp>
      <p:sp>
        <p:nvSpPr>
          <p:cNvPr id="475" name="Google Shape;475;p51"/>
          <p:cNvSpPr txBox="1"/>
          <p:nvPr>
            <p:ph idx="1" type="body"/>
          </p:nvPr>
        </p:nvSpPr>
        <p:spPr>
          <a:xfrm>
            <a:off x="1241250" y="1080275"/>
            <a:ext cx="66615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Make a new HTML file called “jquery-lightbox.html”</a:t>
            </a:r>
            <a:endParaRPr/>
          </a:p>
          <a:p>
            <a:pPr indent="-311150" lvl="0" marL="457200" rtl="0" algn="l">
              <a:spcBef>
                <a:spcPts val="0"/>
              </a:spcBef>
              <a:spcAft>
                <a:spcPts val="0"/>
              </a:spcAft>
              <a:buSzPts val="1300"/>
              <a:buAutoNum type="arabicPeriod"/>
            </a:pPr>
            <a:r>
              <a:rPr lang="en"/>
              <a:t>Copy the HTML boilerplate code from “template.html”</a:t>
            </a:r>
            <a:endParaRPr/>
          </a:p>
          <a:p>
            <a:pPr indent="-311150" lvl="0" marL="457200" rtl="0" algn="l">
              <a:spcBef>
                <a:spcPts val="0"/>
              </a:spcBef>
              <a:spcAft>
                <a:spcPts val="0"/>
              </a:spcAft>
              <a:buSzPts val="1300"/>
              <a:buAutoNum type="arabicPeriod"/>
            </a:pPr>
            <a:r>
              <a:rPr lang="en"/>
              <a:t>Paste </a:t>
            </a:r>
            <a:r>
              <a:rPr lang="en"/>
              <a:t>boilerplate</a:t>
            </a:r>
            <a:r>
              <a:rPr lang="en"/>
              <a:t> code in your jquery-lightbox.html</a:t>
            </a:r>
            <a:endParaRPr/>
          </a:p>
          <a:p>
            <a:pPr indent="-311150" lvl="0" marL="457200" rtl="0" algn="l">
              <a:spcBef>
                <a:spcPts val="0"/>
              </a:spcBef>
              <a:spcAft>
                <a:spcPts val="0"/>
              </a:spcAft>
              <a:buSzPts val="1300"/>
              <a:buAutoNum type="arabicPeriod"/>
            </a:pPr>
            <a:r>
              <a:rPr lang="en"/>
              <a:t>Update your &lt;title&gt;</a:t>
            </a:r>
            <a:endParaRPr/>
          </a:p>
          <a:p>
            <a:pPr indent="-311150" lvl="0" marL="457200" rtl="0" algn="l">
              <a:spcBef>
                <a:spcPts val="0"/>
              </a:spcBef>
              <a:spcAft>
                <a:spcPts val="0"/>
              </a:spcAft>
              <a:buSzPts val="1300"/>
              <a:buAutoNum type="arabicPeriod"/>
            </a:pPr>
            <a:r>
              <a:rPr lang="en"/>
              <a:t>Go to “code.jquery.com”</a:t>
            </a:r>
            <a:endParaRPr/>
          </a:p>
          <a:p>
            <a:pPr indent="-311150" lvl="0" marL="457200" rtl="0" algn="l">
              <a:spcBef>
                <a:spcPts val="0"/>
              </a:spcBef>
              <a:spcAft>
                <a:spcPts val="0"/>
              </a:spcAft>
              <a:buSzPts val="1300"/>
              <a:buAutoNum type="arabicPeriod"/>
            </a:pPr>
            <a:r>
              <a:rPr lang="en"/>
              <a:t>Select jQuery 3.x</a:t>
            </a:r>
            <a:endParaRPr/>
          </a:p>
          <a:p>
            <a:pPr indent="-298450" lvl="1" marL="914400" rtl="0" algn="l">
              <a:spcBef>
                <a:spcPts val="0"/>
              </a:spcBef>
              <a:spcAft>
                <a:spcPts val="0"/>
              </a:spcAft>
              <a:buSzPts val="1100"/>
              <a:buAutoNum type="alphaLcPeriod"/>
            </a:pPr>
            <a:r>
              <a:rPr lang="en"/>
              <a:t>minified</a:t>
            </a:r>
            <a:endParaRPr/>
          </a:p>
          <a:p>
            <a:pPr indent="-298450" lvl="1" marL="914400" rtl="0" algn="l">
              <a:spcBef>
                <a:spcPts val="0"/>
              </a:spcBef>
              <a:spcAft>
                <a:spcPts val="0"/>
              </a:spcAft>
              <a:buSzPts val="1100"/>
              <a:buAutoNum type="alphaLcPeriod"/>
            </a:pPr>
            <a:r>
              <a:rPr lang="en"/>
              <a:t>Copy the &lt;script&gt; code</a:t>
            </a:r>
            <a:endParaRPr/>
          </a:p>
          <a:p>
            <a:pPr indent="-298450" lvl="1" marL="914400" rtl="0" algn="l">
              <a:spcBef>
                <a:spcPts val="0"/>
              </a:spcBef>
              <a:spcAft>
                <a:spcPts val="0"/>
              </a:spcAft>
              <a:buSzPts val="1100"/>
              <a:buAutoNum type="alphaLcPeriod"/>
            </a:pPr>
            <a:r>
              <a:rPr lang="en"/>
              <a:t>Paste before closing &lt;body&gt; in your jquery-lightbox.html</a:t>
            </a:r>
            <a:endParaRPr/>
          </a:p>
          <a:p>
            <a:pPr indent="-311150" lvl="0" marL="457200" rtl="0" algn="l">
              <a:spcBef>
                <a:spcPts val="0"/>
              </a:spcBef>
              <a:spcAft>
                <a:spcPts val="0"/>
              </a:spcAft>
              <a:buSzPts val="1300"/>
              <a:buAutoNum type="arabicPeriod"/>
            </a:pPr>
            <a:r>
              <a:rPr lang="en"/>
              <a:t>Go to </a:t>
            </a:r>
            <a:r>
              <a:rPr lang="en" u="sng">
                <a:solidFill>
                  <a:schemeClr val="hlink"/>
                </a:solidFill>
                <a:hlinkClick r:id="rId3"/>
              </a:rPr>
              <a:t>https://lokeshdhakar.com/projects/lightbox2/</a:t>
            </a:r>
            <a:endParaRPr/>
          </a:p>
          <a:p>
            <a:pPr indent="-311150" lvl="0" marL="457200" rtl="0" algn="l">
              <a:spcBef>
                <a:spcPts val="0"/>
              </a:spcBef>
              <a:spcAft>
                <a:spcPts val="0"/>
              </a:spcAft>
              <a:buSzPts val="1300"/>
              <a:buAutoNum type="arabicPeriod"/>
            </a:pPr>
            <a:r>
              <a:rPr lang="en"/>
              <a:t>Click the download button</a:t>
            </a:r>
            <a:endParaRPr/>
          </a:p>
          <a:p>
            <a:pPr indent="-311150" lvl="0" marL="457200" rtl="0" algn="l">
              <a:spcBef>
                <a:spcPts val="0"/>
              </a:spcBef>
              <a:spcAft>
                <a:spcPts val="0"/>
              </a:spcAft>
              <a:buSzPts val="1300"/>
              <a:buAutoNum type="arabicPeriod"/>
            </a:pPr>
            <a:r>
              <a:rPr lang="en"/>
              <a:t>Unzip contents of the “lightbox2-master” folder</a:t>
            </a:r>
            <a:endParaRPr/>
          </a:p>
          <a:p>
            <a:pPr indent="-311150" lvl="0" marL="457200" rtl="0" algn="l">
              <a:spcBef>
                <a:spcPts val="0"/>
              </a:spcBef>
              <a:spcAft>
                <a:spcPts val="0"/>
              </a:spcAft>
              <a:buSzPts val="1300"/>
              <a:buAutoNum type="arabicPeriod"/>
            </a:pPr>
            <a:r>
              <a:rPr lang="en"/>
              <a:t>Copy the following</a:t>
            </a:r>
            <a:endParaRPr/>
          </a:p>
          <a:p>
            <a:pPr indent="-298450" lvl="1" marL="914400" rtl="0" algn="l">
              <a:spcBef>
                <a:spcPts val="0"/>
              </a:spcBef>
              <a:spcAft>
                <a:spcPts val="0"/>
              </a:spcAft>
              <a:buSzPts val="1100"/>
              <a:buAutoNum type="alphaLcPeriod"/>
            </a:pPr>
            <a:r>
              <a:rPr lang="en"/>
              <a:t>lightbox2-master/dist/css/lightbox.min.css &gt;&gt;&gt; to  your stylesheets folder</a:t>
            </a:r>
            <a:endParaRPr/>
          </a:p>
          <a:p>
            <a:pPr indent="-298450" lvl="1" marL="914400" rtl="0" algn="l">
              <a:spcBef>
                <a:spcPts val="0"/>
              </a:spcBef>
              <a:spcAft>
                <a:spcPts val="0"/>
              </a:spcAft>
              <a:buSzPts val="1100"/>
              <a:buAutoNum type="alphaLcPeriod"/>
            </a:pPr>
            <a:r>
              <a:rPr lang="en"/>
              <a:t>lightbox2-master/dist/images/[all of them] &gt;&gt;&gt; to your images folder</a:t>
            </a:r>
            <a:endParaRPr/>
          </a:p>
          <a:p>
            <a:pPr indent="-298450" lvl="1" marL="914400" rtl="0" algn="l">
              <a:spcBef>
                <a:spcPts val="0"/>
              </a:spcBef>
              <a:spcAft>
                <a:spcPts val="0"/>
              </a:spcAft>
              <a:buSzPts val="1100"/>
              <a:buAutoNum type="alphaLcPeriod"/>
            </a:pPr>
            <a:r>
              <a:rPr lang="en"/>
              <a:t>lightbox2-master/dist/js/lightbox.min.js &gt;&gt;&gt; to your javascripts folder</a:t>
            </a:r>
            <a:endParaRPr/>
          </a:p>
          <a:p>
            <a:pPr indent="-311150" lvl="0" marL="457200" rtl="0" algn="l">
              <a:spcBef>
                <a:spcPts val="0"/>
              </a:spcBef>
              <a:spcAft>
                <a:spcPts val="0"/>
              </a:spcAft>
              <a:buSzPts val="1300"/>
              <a:buAutoNum type="arabicPeriod"/>
            </a:pPr>
            <a:r>
              <a:rPr lang="en"/>
              <a:t>Link up the Lightbox CSS and JS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take a minute we got more</a:t>
            </a:r>
            <a:endParaRPr/>
          </a:p>
        </p:txBody>
      </p:sp>
      <p:pic>
        <p:nvPicPr>
          <p:cNvPr id="481" name="Google Shape;481;p52"/>
          <p:cNvPicPr preferRelativeResize="0"/>
          <p:nvPr/>
        </p:nvPicPr>
        <p:blipFill>
          <a:blip r:embed="rId3">
            <a:alphaModFix/>
          </a:blip>
          <a:stretch>
            <a:fillRect/>
          </a:stretch>
        </p:blipFill>
        <p:spPr>
          <a:xfrm>
            <a:off x="2167000" y="1209725"/>
            <a:ext cx="4951925" cy="368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jQuery Lightbox contd</a:t>
            </a:r>
            <a:endParaRPr/>
          </a:p>
        </p:txBody>
      </p:sp>
      <p:sp>
        <p:nvSpPr>
          <p:cNvPr id="487" name="Google Shape;487;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u="sng">
                <a:solidFill>
                  <a:schemeClr val="hlink"/>
                </a:solidFill>
                <a:hlinkClick r:id="rId3"/>
              </a:rPr>
              <a:t>Go to my github</a:t>
            </a:r>
            <a:endParaRPr/>
          </a:p>
          <a:p>
            <a:pPr indent="-311150" lvl="0" marL="457200" rtl="0" algn="l">
              <a:spcBef>
                <a:spcPts val="0"/>
              </a:spcBef>
              <a:spcAft>
                <a:spcPts val="0"/>
              </a:spcAft>
              <a:buSzPts val="1300"/>
              <a:buAutoNum type="arabicPeriod"/>
            </a:pPr>
            <a:r>
              <a:rPr lang="en"/>
              <a:t>Scroll or search and find  “Image Share Link”</a:t>
            </a:r>
            <a:endParaRPr/>
          </a:p>
          <a:p>
            <a:pPr indent="-298450" lvl="1" marL="914400" rtl="0" algn="l">
              <a:spcBef>
                <a:spcPts val="0"/>
              </a:spcBef>
              <a:spcAft>
                <a:spcPts val="0"/>
              </a:spcAft>
              <a:buSzPts val="1100"/>
              <a:buAutoNum type="alphaLcPeriod"/>
            </a:pPr>
            <a:r>
              <a:rPr lang="en"/>
              <a:t>Click and download all the images</a:t>
            </a:r>
            <a:endParaRPr/>
          </a:p>
          <a:p>
            <a:pPr indent="-311150" lvl="0" marL="457200" rtl="0" algn="l">
              <a:spcBef>
                <a:spcPts val="0"/>
              </a:spcBef>
              <a:spcAft>
                <a:spcPts val="0"/>
              </a:spcAft>
              <a:buSzPts val="1300"/>
              <a:buAutoNum type="arabicPeriod"/>
            </a:pPr>
            <a:r>
              <a:rPr lang="en"/>
              <a:t>Make a new folder in your images directory called “lightbox”</a:t>
            </a:r>
            <a:endParaRPr/>
          </a:p>
          <a:p>
            <a:pPr indent="-311150" lvl="0" marL="457200" rtl="0" algn="l">
              <a:spcBef>
                <a:spcPts val="0"/>
              </a:spcBef>
              <a:spcAft>
                <a:spcPts val="0"/>
              </a:spcAft>
              <a:buSzPts val="1300"/>
              <a:buAutoNum type="arabicPeriod"/>
            </a:pPr>
            <a:r>
              <a:rPr lang="en"/>
              <a:t>Unzip the images you downloaded and move them into your “lightbox” directory you just created</a:t>
            </a:r>
            <a:endParaRPr/>
          </a:p>
          <a:p>
            <a:pPr indent="-311150" lvl="0" marL="457200" rtl="0" algn="l">
              <a:spcBef>
                <a:spcPts val="0"/>
              </a:spcBef>
              <a:spcAft>
                <a:spcPts val="0"/>
              </a:spcAft>
              <a:buSzPts val="1300"/>
              <a:buAutoNum type="arabicPeriod"/>
            </a:pPr>
            <a:r>
              <a:rPr lang="en"/>
              <a:t>At this point you should have large images and related  thumbnails</a:t>
            </a:r>
            <a:endParaRPr/>
          </a:p>
          <a:p>
            <a:pPr indent="-311150" lvl="0" marL="457200" rtl="0" algn="l">
              <a:spcBef>
                <a:spcPts val="0"/>
              </a:spcBef>
              <a:spcAft>
                <a:spcPts val="0"/>
              </a:spcAft>
              <a:buSzPts val="1300"/>
              <a:buAutoNum type="arabicPeriod"/>
            </a:pPr>
            <a:r>
              <a:rPr lang="en"/>
              <a:t>Link up and display the first image “kitten-1-thumbnail.jpg”</a:t>
            </a:r>
            <a:endParaRPr/>
          </a:p>
          <a:p>
            <a:pPr indent="-311150" lvl="0" marL="457200" rtl="0" algn="l">
              <a:spcBef>
                <a:spcPts val="0"/>
              </a:spcBef>
              <a:spcAft>
                <a:spcPts val="0"/>
              </a:spcAft>
              <a:buSzPts val="1300"/>
              <a:buAutoNum type="arabicPeriod"/>
            </a:pPr>
            <a:r>
              <a:rPr lang="en"/>
              <a:t>Now that you have the thumbnail image displayed wrap an &lt;a&gt; tag around your image</a:t>
            </a:r>
            <a:endParaRPr/>
          </a:p>
          <a:p>
            <a:pPr indent="-298450" lvl="1" marL="914400" rtl="0" algn="l">
              <a:spcBef>
                <a:spcPts val="0"/>
              </a:spcBef>
              <a:spcAft>
                <a:spcPts val="0"/>
              </a:spcAft>
              <a:buSzPts val="1100"/>
              <a:buAutoNum type="alphaLcPeriod"/>
            </a:pPr>
            <a:r>
              <a:rPr lang="en" u="sng">
                <a:solidFill>
                  <a:schemeClr val="hlink"/>
                </a:solidFill>
                <a:hlinkClick r:id="rId4"/>
              </a:rPr>
              <a:t>Follow the example code</a:t>
            </a:r>
            <a:r>
              <a:rPr lang="en"/>
              <a:t> found in “Initialize HTML” in the Lightbox documentation</a:t>
            </a:r>
            <a:endParaRPr/>
          </a:p>
          <a:p>
            <a:pPr indent="-311150" lvl="0" marL="457200" rtl="0" algn="l">
              <a:spcBef>
                <a:spcPts val="0"/>
              </a:spcBef>
              <a:spcAft>
                <a:spcPts val="0"/>
              </a:spcAft>
              <a:buSzPts val="1300"/>
              <a:buAutoNum type="arabicPeriod"/>
            </a:pPr>
            <a:r>
              <a:rPr lang="en"/>
              <a:t>We will continue building and fixing as we go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now have a working Lightbox</a:t>
            </a:r>
            <a:endParaRPr/>
          </a:p>
        </p:txBody>
      </p:sp>
      <p:pic>
        <p:nvPicPr>
          <p:cNvPr id="493" name="Google Shape;493;p54"/>
          <p:cNvPicPr preferRelativeResize="0"/>
          <p:nvPr/>
        </p:nvPicPr>
        <p:blipFill>
          <a:blip r:embed="rId3">
            <a:alphaModFix/>
          </a:blip>
          <a:stretch>
            <a:fillRect/>
          </a:stretch>
        </p:blipFill>
        <p:spPr>
          <a:xfrm>
            <a:off x="2806575" y="1397625"/>
            <a:ext cx="3530850"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more of a challenge</a:t>
            </a:r>
            <a:endParaRPr/>
          </a:p>
        </p:txBody>
      </p:sp>
      <p:sp>
        <p:nvSpPr>
          <p:cNvPr id="499" name="Google Shape;499;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 a grid system of some kind around your images</a:t>
            </a:r>
            <a:endParaRPr/>
          </a:p>
          <a:p>
            <a:pPr indent="-311150" lvl="0" marL="457200" rtl="0" algn="l">
              <a:spcBef>
                <a:spcPts val="0"/>
              </a:spcBef>
              <a:spcAft>
                <a:spcPts val="0"/>
              </a:spcAft>
              <a:buSzPts val="1300"/>
              <a:buChar char="●"/>
            </a:pPr>
            <a:r>
              <a:rPr lang="en"/>
              <a:t>Apply some of the lightbox JavaScript Options</a:t>
            </a:r>
            <a:endParaRPr/>
          </a:p>
          <a:p>
            <a:pPr indent="-311150" lvl="0" marL="457200" rtl="0" algn="l">
              <a:spcBef>
                <a:spcPts val="0"/>
              </a:spcBef>
              <a:spcAft>
                <a:spcPts val="0"/>
              </a:spcAft>
              <a:buSzPts val="1300"/>
              <a:buChar char="●"/>
            </a:pPr>
            <a:r>
              <a:rPr lang="en"/>
              <a:t>Move the Lightbox images you downloaded that were part of the plugin and move them into /assets/images/lightbox/icons and relink them in the lightbox.min.css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Homework</a:t>
            </a:r>
            <a:endParaRPr/>
          </a:p>
        </p:txBody>
      </p:sp>
      <p:sp>
        <p:nvSpPr>
          <p:cNvPr id="391" name="Google Shape;391;p38"/>
          <p:cNvSpPr txBox="1"/>
          <p:nvPr>
            <p:ph idx="1" type="body"/>
          </p:nvPr>
        </p:nvSpPr>
        <p:spPr>
          <a:xfrm>
            <a:off x="1297500" y="1567550"/>
            <a:ext cx="3485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Submit your GitHub URLs</a:t>
            </a:r>
            <a:endParaRPr/>
          </a:p>
        </p:txBody>
      </p:sp>
      <p:pic>
        <p:nvPicPr>
          <p:cNvPr id="392" name="Google Shape;392;p38"/>
          <p:cNvPicPr preferRelativeResize="0"/>
          <p:nvPr/>
        </p:nvPicPr>
        <p:blipFill>
          <a:blip r:embed="rId3">
            <a:alphaModFix/>
          </a:blip>
          <a:stretch>
            <a:fillRect/>
          </a:stretch>
        </p:blipFill>
        <p:spPr>
          <a:xfrm>
            <a:off x="4935300" y="1460250"/>
            <a:ext cx="4056300" cy="3059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505" name="Google Shape;505;p5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Read</a:t>
            </a:r>
            <a:endParaRPr/>
          </a:p>
          <a:p>
            <a:pPr indent="-298450" lvl="1" marL="914400" rtl="0" algn="l">
              <a:spcBef>
                <a:spcPts val="0"/>
              </a:spcBef>
              <a:spcAft>
                <a:spcPts val="0"/>
              </a:spcAft>
              <a:buSzPts val="1100"/>
              <a:buChar char="○"/>
            </a:pPr>
            <a:r>
              <a:rPr lang="en"/>
              <a:t>Ch 19</a:t>
            </a:r>
            <a:endParaRPr/>
          </a:p>
          <a:p>
            <a:pPr indent="-311150" lvl="0" marL="457200" rtl="0" algn="l">
              <a:spcBef>
                <a:spcPts val="0"/>
              </a:spcBef>
              <a:spcAft>
                <a:spcPts val="0"/>
              </a:spcAft>
              <a:buSzPts val="1300"/>
              <a:buChar char="●"/>
            </a:pPr>
            <a:r>
              <a:rPr lang="en"/>
              <a:t>Code</a:t>
            </a:r>
            <a:endParaRPr/>
          </a:p>
          <a:p>
            <a:pPr indent="-298450" lvl="1" marL="914400" rtl="0" algn="l">
              <a:spcBef>
                <a:spcPts val="0"/>
              </a:spcBef>
              <a:spcAft>
                <a:spcPts val="0"/>
              </a:spcAft>
              <a:buSzPts val="1100"/>
              <a:buChar char="○"/>
            </a:pPr>
            <a:r>
              <a:rPr lang="en"/>
              <a:t>Home (HTML Video next week)</a:t>
            </a:r>
            <a:endParaRPr/>
          </a:p>
          <a:p>
            <a:pPr indent="-298450" lvl="1" marL="914400" rtl="0" algn="l">
              <a:spcBef>
                <a:spcPts val="0"/>
              </a:spcBef>
              <a:spcAft>
                <a:spcPts val="0"/>
              </a:spcAft>
              <a:buSzPts val="1100"/>
              <a:buChar char="○"/>
            </a:pPr>
            <a:r>
              <a:rPr lang="en"/>
              <a:t>Discography</a:t>
            </a:r>
            <a:endParaRPr/>
          </a:p>
          <a:p>
            <a:pPr indent="0" lvl="0" marL="0" rtl="0" algn="l">
              <a:spcBef>
                <a:spcPts val="1600"/>
              </a:spcBef>
              <a:spcAft>
                <a:spcPts val="1600"/>
              </a:spcAft>
              <a:buNone/>
            </a:pPr>
            <a:r>
              <a:t/>
            </a:r>
            <a:endParaRPr/>
          </a:p>
        </p:txBody>
      </p:sp>
      <p:pic>
        <p:nvPicPr>
          <p:cNvPr id="506" name="Google Shape;506;p56"/>
          <p:cNvPicPr preferRelativeResize="0"/>
          <p:nvPr/>
        </p:nvPicPr>
        <p:blipFill>
          <a:blip r:embed="rId3">
            <a:alphaModFix/>
          </a:blip>
          <a:stretch>
            <a:fillRect/>
          </a:stretch>
        </p:blipFill>
        <p:spPr>
          <a:xfrm>
            <a:off x="4853100" y="1257725"/>
            <a:ext cx="3813013" cy="353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Review</a:t>
            </a:r>
            <a:endParaRPr/>
          </a:p>
        </p:txBody>
      </p:sp>
      <p:sp>
        <p:nvSpPr>
          <p:cNvPr id="398" name="Google Shape;398;p39"/>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CDNs</a:t>
            </a:r>
            <a:endParaRPr/>
          </a:p>
          <a:p>
            <a:pPr indent="-298450" lvl="1" marL="914400" rtl="0" algn="l">
              <a:spcBef>
                <a:spcPts val="0"/>
              </a:spcBef>
              <a:spcAft>
                <a:spcPts val="0"/>
              </a:spcAft>
              <a:buSzPts val="1100"/>
              <a:buChar char="○"/>
            </a:pPr>
            <a:r>
              <a:rPr lang="en"/>
              <a:t>What are they</a:t>
            </a:r>
            <a:endParaRPr/>
          </a:p>
          <a:p>
            <a:pPr indent="-298450" lvl="1" marL="914400" rtl="0" algn="l">
              <a:spcBef>
                <a:spcPts val="0"/>
              </a:spcBef>
              <a:spcAft>
                <a:spcPts val="0"/>
              </a:spcAft>
              <a:buSzPts val="1100"/>
              <a:buChar char="○"/>
            </a:pPr>
            <a:r>
              <a:rPr lang="en"/>
              <a:t>How to use them</a:t>
            </a:r>
            <a:endParaRPr/>
          </a:p>
          <a:p>
            <a:pPr indent="-298450" lvl="2" marL="1371600" rtl="0" algn="l">
              <a:spcBef>
                <a:spcPts val="0"/>
              </a:spcBef>
              <a:spcAft>
                <a:spcPts val="0"/>
              </a:spcAft>
              <a:buSzPts val="1100"/>
              <a:buChar char="■"/>
            </a:pPr>
            <a:r>
              <a:rPr lang="en"/>
              <a:t>Google Fonts</a:t>
            </a:r>
            <a:endParaRPr/>
          </a:p>
          <a:p>
            <a:pPr indent="-298450" lvl="2" marL="1371600" rtl="0" algn="l">
              <a:spcBef>
                <a:spcPts val="0"/>
              </a:spcBef>
              <a:spcAft>
                <a:spcPts val="0"/>
              </a:spcAft>
              <a:buSzPts val="1100"/>
              <a:buChar char="■"/>
            </a:pPr>
            <a:r>
              <a:rPr lang="en"/>
              <a:t>Twitter Bootstrap</a:t>
            </a:r>
            <a:endParaRPr/>
          </a:p>
          <a:p>
            <a:pPr indent="-311150" lvl="0" marL="457200" rtl="0" algn="l">
              <a:spcBef>
                <a:spcPts val="0"/>
              </a:spcBef>
              <a:spcAft>
                <a:spcPts val="0"/>
              </a:spcAft>
              <a:buSzPts val="1300"/>
              <a:buChar char="●"/>
            </a:pPr>
            <a:r>
              <a:rPr lang="en"/>
              <a:t>Git and GitHub</a:t>
            </a:r>
            <a:endParaRPr/>
          </a:p>
          <a:p>
            <a:pPr indent="-298450" lvl="1" marL="914400" rtl="0" algn="l">
              <a:spcBef>
                <a:spcPts val="0"/>
              </a:spcBef>
              <a:spcAft>
                <a:spcPts val="0"/>
              </a:spcAft>
              <a:buSzPts val="1100"/>
              <a:buChar char="○"/>
            </a:pPr>
            <a:r>
              <a:rPr lang="en"/>
              <a:t>History of</a:t>
            </a:r>
            <a:endParaRPr/>
          </a:p>
          <a:p>
            <a:pPr indent="-298450" lvl="1" marL="914400" rtl="0" algn="l">
              <a:spcBef>
                <a:spcPts val="0"/>
              </a:spcBef>
              <a:spcAft>
                <a:spcPts val="0"/>
              </a:spcAft>
              <a:buSzPts val="1100"/>
              <a:buChar char="○"/>
            </a:pPr>
            <a:r>
              <a:rPr lang="en"/>
              <a:t>Workflow</a:t>
            </a:r>
            <a:endParaRPr/>
          </a:p>
          <a:p>
            <a:pPr indent="-298450" lvl="1" marL="914400" rtl="0" algn="l">
              <a:spcBef>
                <a:spcPts val="0"/>
              </a:spcBef>
              <a:spcAft>
                <a:spcPts val="0"/>
              </a:spcAft>
              <a:buSzPts val="1100"/>
              <a:buChar char="○"/>
            </a:pPr>
            <a:r>
              <a:rPr lang="en"/>
              <a:t>GitHub Pages</a:t>
            </a:r>
            <a:endParaRPr/>
          </a:p>
          <a:p>
            <a:pPr indent="-298450" lvl="1" marL="914400" rtl="0" algn="l">
              <a:spcBef>
                <a:spcPts val="0"/>
              </a:spcBef>
              <a:spcAft>
                <a:spcPts val="0"/>
              </a:spcAft>
              <a:buSzPts val="1100"/>
              <a:buChar char="○"/>
            </a:pPr>
            <a:r>
              <a:rPr lang="en"/>
              <a:t>Deployment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overview</a:t>
            </a:r>
            <a:endParaRPr/>
          </a:p>
        </p:txBody>
      </p:sp>
      <p:sp>
        <p:nvSpPr>
          <p:cNvPr id="404" name="Google Shape;404;p40"/>
          <p:cNvSpPr txBox="1"/>
          <p:nvPr>
            <p:ph idx="1" type="body"/>
          </p:nvPr>
        </p:nvSpPr>
        <p:spPr>
          <a:xfrm>
            <a:off x="3145800" y="1539400"/>
            <a:ext cx="2852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JavaScript</a:t>
            </a:r>
            <a:endParaRPr/>
          </a:p>
          <a:p>
            <a:pPr indent="-298450" lvl="1" marL="914400" rtl="0" algn="l">
              <a:spcBef>
                <a:spcPts val="0"/>
              </a:spcBef>
              <a:spcAft>
                <a:spcPts val="0"/>
              </a:spcAft>
              <a:buSzPts val="1100"/>
              <a:buChar char="○"/>
            </a:pPr>
            <a:r>
              <a:rPr lang="en"/>
              <a:t>History of</a:t>
            </a:r>
            <a:endParaRPr/>
          </a:p>
          <a:p>
            <a:pPr indent="-298450" lvl="1" marL="914400" rtl="0" algn="l">
              <a:spcBef>
                <a:spcPts val="0"/>
              </a:spcBef>
              <a:spcAft>
                <a:spcPts val="0"/>
              </a:spcAft>
              <a:buSzPts val="1100"/>
              <a:buChar char="○"/>
            </a:pPr>
            <a:r>
              <a:rPr lang="en"/>
              <a:t>Importance</a:t>
            </a:r>
            <a:endParaRPr/>
          </a:p>
          <a:p>
            <a:pPr indent="-298450" lvl="1" marL="914400" rtl="0" algn="l">
              <a:spcBef>
                <a:spcPts val="0"/>
              </a:spcBef>
              <a:spcAft>
                <a:spcPts val="0"/>
              </a:spcAft>
              <a:buSzPts val="1100"/>
              <a:buChar char="○"/>
            </a:pPr>
            <a:r>
              <a:rPr lang="en"/>
              <a:t>Use Cases</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JavaScript</a:t>
            </a:r>
            <a:endParaRPr/>
          </a:p>
        </p:txBody>
      </p:sp>
      <p:sp>
        <p:nvSpPr>
          <p:cNvPr id="410" name="Google Shape;410;p41"/>
          <p:cNvSpPr txBox="1"/>
          <p:nvPr>
            <p:ph idx="1" type="body"/>
          </p:nvPr>
        </p:nvSpPr>
        <p:spPr>
          <a:xfrm>
            <a:off x="1297500" y="1567550"/>
            <a:ext cx="3495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 a scripting or programming language that allows you to implement complex things on web pages” - MDN web docs</a:t>
            </a:r>
            <a:endParaRPr/>
          </a:p>
          <a:p>
            <a:pPr indent="-311150" lvl="0" marL="457200" rtl="0" algn="l">
              <a:spcBef>
                <a:spcPts val="1600"/>
              </a:spcBef>
              <a:spcAft>
                <a:spcPts val="0"/>
              </a:spcAft>
              <a:buSzPts val="1300"/>
              <a:buChar char="-"/>
            </a:pPr>
            <a:r>
              <a:rPr lang="en"/>
              <a:t>JavaScript is what makes your website functional and no longer static</a:t>
            </a:r>
            <a:endParaRPr/>
          </a:p>
        </p:txBody>
      </p:sp>
      <p:pic>
        <p:nvPicPr>
          <p:cNvPr id="411" name="Google Shape;411;p41"/>
          <p:cNvPicPr preferRelativeResize="0"/>
          <p:nvPr/>
        </p:nvPicPr>
        <p:blipFill>
          <a:blip r:embed="rId3">
            <a:alphaModFix/>
          </a:blip>
          <a:stretch>
            <a:fillRect/>
          </a:stretch>
        </p:blipFill>
        <p:spPr>
          <a:xfrm>
            <a:off x="4945200" y="1144925"/>
            <a:ext cx="3637846" cy="353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descr="In this animated video from the JavaScript for WordPress Master Course from Zac Gordon we go over a history of the JavaScript language" id="416" name="Google Shape;416;p42" title="Do You Know the History of JavaScript? From Zac Gordon's JavaScript for WordPress Master Cours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 Brief History</a:t>
            </a:r>
            <a:endParaRPr/>
          </a:p>
        </p:txBody>
      </p:sp>
      <p:sp>
        <p:nvSpPr>
          <p:cNvPr id="422" name="Google Shape;422;p43"/>
          <p:cNvSpPr txBox="1"/>
          <p:nvPr>
            <p:ph idx="1" type="body"/>
          </p:nvPr>
        </p:nvSpPr>
        <p:spPr>
          <a:xfrm>
            <a:off x="3947675" y="1567550"/>
            <a:ext cx="4388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1995 Netscape Communications recruited Brendan Eich “The Father of JavaScript”</a:t>
            </a:r>
            <a:endParaRPr/>
          </a:p>
          <a:p>
            <a:pPr indent="-311150" lvl="0" marL="457200" rtl="0" algn="l">
              <a:spcBef>
                <a:spcPts val="0"/>
              </a:spcBef>
              <a:spcAft>
                <a:spcPts val="0"/>
              </a:spcAft>
              <a:buSzPts val="1300"/>
              <a:buChar char="-"/>
            </a:pPr>
            <a:r>
              <a:rPr lang="en"/>
              <a:t>Netscape Communications was about to partner with Sun Microsystems to include Java into Netscape Navigator to compete with Microsoft</a:t>
            </a:r>
            <a:endParaRPr/>
          </a:p>
          <a:p>
            <a:pPr indent="-311150" lvl="0" marL="457200" rtl="0" algn="l">
              <a:spcBef>
                <a:spcPts val="0"/>
              </a:spcBef>
              <a:spcAft>
                <a:spcPts val="0"/>
              </a:spcAft>
              <a:buSzPts val="1300"/>
              <a:buChar char="-"/>
            </a:pPr>
            <a:r>
              <a:rPr lang="en"/>
              <a:t>Java was not the language Netscape envisioned for its developers</a:t>
            </a:r>
            <a:endParaRPr/>
          </a:p>
          <a:p>
            <a:pPr indent="-311150" lvl="0" marL="457200" rtl="0" algn="l">
              <a:spcBef>
                <a:spcPts val="0"/>
              </a:spcBef>
              <a:spcAft>
                <a:spcPts val="0"/>
              </a:spcAft>
              <a:buSzPts val="1300"/>
              <a:buChar char="-"/>
            </a:pPr>
            <a:r>
              <a:rPr lang="en"/>
              <a:t>Netscape wanted a faster, easier language for scripters, amateurs, and designers to pick up</a:t>
            </a:r>
            <a:endParaRPr/>
          </a:p>
          <a:p>
            <a:pPr indent="-298450" lvl="1" marL="914400" rtl="0" algn="l">
              <a:spcBef>
                <a:spcPts val="0"/>
              </a:spcBef>
              <a:spcAft>
                <a:spcPts val="0"/>
              </a:spcAft>
              <a:buSzPts val="1100"/>
              <a:buChar char="-"/>
            </a:pPr>
            <a:r>
              <a:rPr lang="en"/>
              <a:t>Java for big enterprise applications</a:t>
            </a:r>
            <a:endParaRPr/>
          </a:p>
          <a:p>
            <a:pPr indent="-298450" lvl="1" marL="914400" rtl="0" algn="l">
              <a:spcBef>
                <a:spcPts val="0"/>
              </a:spcBef>
              <a:spcAft>
                <a:spcPts val="0"/>
              </a:spcAft>
              <a:buSzPts val="1100"/>
              <a:buChar char="-"/>
            </a:pPr>
            <a:r>
              <a:rPr lang="en"/>
              <a:t>JavaScript for small scripting tasks </a:t>
            </a:r>
            <a:endParaRPr/>
          </a:p>
        </p:txBody>
      </p:sp>
      <p:pic>
        <p:nvPicPr>
          <p:cNvPr id="423" name="Google Shape;423;p43"/>
          <p:cNvPicPr preferRelativeResize="0"/>
          <p:nvPr/>
        </p:nvPicPr>
        <p:blipFill>
          <a:blip r:embed="rId3">
            <a:alphaModFix/>
          </a:blip>
          <a:stretch>
            <a:fillRect/>
          </a:stretch>
        </p:blipFill>
        <p:spPr>
          <a:xfrm>
            <a:off x="1014775" y="1667650"/>
            <a:ext cx="2711000" cy="271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 Brief History contd.</a:t>
            </a:r>
            <a:endParaRPr/>
          </a:p>
        </p:txBody>
      </p:sp>
      <p:sp>
        <p:nvSpPr>
          <p:cNvPr id="429" name="Google Shape;429;p44"/>
          <p:cNvSpPr txBox="1"/>
          <p:nvPr>
            <p:ph idx="1" type="body"/>
          </p:nvPr>
        </p:nvSpPr>
        <p:spPr>
          <a:xfrm>
            <a:off x="1297500" y="1567550"/>
            <a:ext cx="3444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Brendan was able to choose the tools and knew the individuals calling the shots at Netscape to choose what this companion language would be</a:t>
            </a:r>
            <a:endParaRPr/>
          </a:p>
          <a:p>
            <a:pPr indent="-311150" lvl="0" marL="457200" rtl="0" algn="l">
              <a:spcBef>
                <a:spcPts val="0"/>
              </a:spcBef>
              <a:spcAft>
                <a:spcPts val="0"/>
              </a:spcAft>
              <a:buSzPts val="1300"/>
              <a:buChar char="-"/>
            </a:pPr>
            <a:r>
              <a:rPr lang="en"/>
              <a:t>The only thing he didn’t have was time</a:t>
            </a:r>
            <a:endParaRPr/>
          </a:p>
          <a:p>
            <a:pPr indent="-311150" lvl="0" marL="457200" rtl="0" algn="l">
              <a:spcBef>
                <a:spcPts val="0"/>
              </a:spcBef>
              <a:spcAft>
                <a:spcPts val="0"/>
              </a:spcAft>
              <a:buSzPts val="1300"/>
              <a:buChar char="-"/>
            </a:pPr>
            <a:r>
              <a:rPr lang="en"/>
              <a:t>In May of 1995 with only 10 days Eich wrote the first JavaScript prototype JavaScript</a:t>
            </a:r>
            <a:endParaRPr/>
          </a:p>
          <a:p>
            <a:pPr indent="-311150" lvl="0" marL="457200" rtl="0" algn="l">
              <a:spcBef>
                <a:spcPts val="0"/>
              </a:spcBef>
              <a:spcAft>
                <a:spcPts val="0"/>
              </a:spcAft>
              <a:buSzPts val="1300"/>
              <a:buChar char="-"/>
            </a:pPr>
            <a:r>
              <a:rPr lang="en"/>
              <a:t>JavaScript was integrated into Netscape Navigator 2.0 in 1995</a:t>
            </a:r>
            <a:endParaRPr/>
          </a:p>
        </p:txBody>
      </p:sp>
      <p:pic>
        <p:nvPicPr>
          <p:cNvPr id="430" name="Google Shape;430;p44"/>
          <p:cNvPicPr preferRelativeResize="0"/>
          <p:nvPr/>
        </p:nvPicPr>
        <p:blipFill>
          <a:blip r:embed="rId3">
            <a:alphaModFix/>
          </a:blip>
          <a:stretch>
            <a:fillRect/>
          </a:stretch>
        </p:blipFill>
        <p:spPr>
          <a:xfrm>
            <a:off x="4894800" y="1460250"/>
            <a:ext cx="4096799" cy="307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1297500" y="393750"/>
            <a:ext cx="7038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JavaScript important?</a:t>
            </a:r>
            <a:endParaRPr/>
          </a:p>
        </p:txBody>
      </p:sp>
      <p:pic>
        <p:nvPicPr>
          <p:cNvPr id="436" name="Google Shape;436;p45"/>
          <p:cNvPicPr preferRelativeResize="0"/>
          <p:nvPr/>
        </p:nvPicPr>
        <p:blipFill>
          <a:blip r:embed="rId3">
            <a:alphaModFix/>
          </a:blip>
          <a:stretch>
            <a:fillRect/>
          </a:stretch>
        </p:blipFill>
        <p:spPr>
          <a:xfrm>
            <a:off x="176000" y="1879250"/>
            <a:ext cx="4344669" cy="1939275"/>
          </a:xfrm>
          <a:prstGeom prst="rect">
            <a:avLst/>
          </a:prstGeom>
          <a:noFill/>
          <a:ln>
            <a:noFill/>
          </a:ln>
        </p:spPr>
      </p:pic>
      <p:sp>
        <p:nvSpPr>
          <p:cNvPr id="437" name="Google Shape;437;p45"/>
          <p:cNvSpPr txBox="1"/>
          <p:nvPr/>
        </p:nvSpPr>
        <p:spPr>
          <a:xfrm>
            <a:off x="2893500" y="1090313"/>
            <a:ext cx="38469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JavaScript helps us rewrite Web Applications</a:t>
            </a:r>
            <a:endParaRPr>
              <a:solidFill>
                <a:srgbClr val="FFFFFF"/>
              </a:solidFill>
            </a:endParaRPr>
          </a:p>
        </p:txBody>
      </p:sp>
      <p:pic>
        <p:nvPicPr>
          <p:cNvPr id="438" name="Google Shape;438;p45"/>
          <p:cNvPicPr preferRelativeResize="0"/>
          <p:nvPr/>
        </p:nvPicPr>
        <p:blipFill>
          <a:blip r:embed="rId4">
            <a:alphaModFix/>
          </a:blip>
          <a:stretch>
            <a:fillRect/>
          </a:stretch>
        </p:blipFill>
        <p:spPr>
          <a:xfrm>
            <a:off x="4691825" y="1879250"/>
            <a:ext cx="4294499" cy="19392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